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3" r:id="rId4"/>
    <p:sldId id="267" r:id="rId5"/>
    <p:sldId id="260" r:id="rId6"/>
    <p:sldId id="264" r:id="rId7"/>
    <p:sldId id="266" r:id="rId8"/>
    <p:sldId id="265" r:id="rId9"/>
    <p:sldId id="26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9" autoAdjust="0"/>
    <p:restoredTop sz="76800" autoAdjust="0"/>
  </p:normalViewPr>
  <p:slideViewPr>
    <p:cSldViewPr>
      <p:cViewPr>
        <p:scale>
          <a:sx n="77" d="100"/>
          <a:sy n="77" d="100"/>
        </p:scale>
        <p:origin x="-306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S:\SICOB\20_02_2012\dati_rev0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S:\SICOB\20_02_2012\dati_rev0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a\Desktop\dati_rev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t-IT" sz="1600" dirty="0"/>
              <a:t>Adesioni </a:t>
            </a:r>
            <a:r>
              <a:rPr lang="it-IT" sz="1600" dirty="0" smtClean="0"/>
              <a:t>all'indagine conoscitiva</a:t>
            </a:r>
            <a:endParaRPr lang="it-IT" sz="1600" dirty="0"/>
          </a:p>
        </c:rich>
      </c:tx>
      <c:layout>
        <c:manualLayout>
          <c:xMode val="edge"/>
          <c:yMode val="edge"/>
          <c:x val="9.3033740052758038E-3"/>
          <c:y val="3.1080221232440898E-2"/>
        </c:manualLayout>
      </c:layout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'R - partecipanti'!$Q$9</c:f>
              <c:strCache>
                <c:ptCount val="1"/>
                <c:pt idx="0">
                  <c:v>Risposte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 - partecipanti'!$R$7:$U$7</c:f>
              <c:strCache>
                <c:ptCount val="4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</c:strCache>
            </c:strRef>
          </c:cat>
          <c:val>
            <c:numRef>
              <c:f>'R - partecipanti'!$R$9:$U$9</c:f>
              <c:numCache>
                <c:formatCode>0.0%</c:formatCode>
                <c:ptCount val="4"/>
                <c:pt idx="0">
                  <c:v>0.93406593406593408</c:v>
                </c:pt>
                <c:pt idx="1">
                  <c:v>0.91397849462365588</c:v>
                </c:pt>
                <c:pt idx="2">
                  <c:v>0.91752577319587625</c:v>
                </c:pt>
                <c:pt idx="3">
                  <c:v>0.91836734693877553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41232896"/>
        <c:axId val="77430080"/>
      </c:barChart>
      <c:catAx>
        <c:axId val="441232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77430080"/>
        <c:crosses val="autoZero"/>
        <c:auto val="1"/>
        <c:lblAlgn val="ctr"/>
        <c:lblOffset val="100"/>
        <c:noMultiLvlLbl val="0"/>
      </c:catAx>
      <c:valAx>
        <c:axId val="77430080"/>
        <c:scaling>
          <c:orientation val="minMax"/>
          <c:max val="1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none"/>
        <c:minorTickMark val="none"/>
        <c:tickLblPos val="nextTo"/>
        <c:crossAx val="441232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'R - partecipanti'!$Q$8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 - partecipanti'!$R$7:$U$7</c:f>
              <c:strCache>
                <c:ptCount val="4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</c:strCache>
            </c:strRef>
          </c:cat>
          <c:val>
            <c:numRef>
              <c:f>'R - partecipanti'!$R$8:$U$8</c:f>
              <c:numCache>
                <c:formatCode>General</c:formatCode>
                <c:ptCount val="4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460224"/>
        <c:axId val="165354240"/>
      </c:barChart>
      <c:catAx>
        <c:axId val="441460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65354240"/>
        <c:crosses val="autoZero"/>
        <c:auto val="1"/>
        <c:lblAlgn val="ctr"/>
        <c:lblOffset val="100"/>
        <c:noMultiLvlLbl val="0"/>
      </c:catAx>
      <c:valAx>
        <c:axId val="165354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1460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91826155182559"/>
          <c:y val="0.19231044036162145"/>
          <c:w val="0.40678753234137549"/>
          <c:h val="0.79380067074948968"/>
        </c:manualLayout>
      </c:layout>
      <c:pieChart>
        <c:varyColors val="1"/>
        <c:ser>
          <c:idx val="0"/>
          <c:order val="0"/>
          <c:tx>
            <c:strRef>
              <c:f>Foglio1!$E$1</c:f>
              <c:strCache>
                <c:ptCount val="1"/>
                <c:pt idx="0">
                  <c:v>Casistica 2011</c:v>
                </c:pt>
              </c:strCache>
            </c:strRef>
          </c:tx>
          <c:explosion val="14"/>
          <c:dLbls>
            <c:dLbl>
              <c:idx val="0"/>
              <c:layout>
                <c:manualLayout>
                  <c:x val="3.8715030751026253E-2"/>
                  <c:y val="-0.267675707203266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238845144356953E-2"/>
                  <c:y val="2.13531641878098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0980971128608923E-3"/>
                  <c:y val="-6.53007436570428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 50 interventi</c:v>
                </c:pt>
                <c:pt idx="1">
                  <c:v>Centri con casistica tra 50 e 100</c:v>
                </c:pt>
                <c:pt idx="2">
                  <c:v>Centri con casistica &gt; 100</c:v>
                </c:pt>
              </c:strCache>
            </c:strRef>
          </c:cat>
          <c:val>
            <c:numRef>
              <c:f>Foglio1!$E$2:$E$4</c:f>
              <c:numCache>
                <c:formatCode>General</c:formatCode>
                <c:ptCount val="3"/>
                <c:pt idx="0">
                  <c:v>43</c:v>
                </c:pt>
                <c:pt idx="1">
                  <c:v>22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8368144280276"/>
          <c:y val="0.1590886555847186"/>
          <c:w val="0.37958004666148204"/>
          <c:h val="0.76041083406240884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Foglio1!$B$9</c:f>
              <c:strCache>
                <c:ptCount val="1"/>
                <c:pt idx="0">
                  <c:v>&lt;50</c:v>
                </c:pt>
              </c:strCache>
            </c:strRef>
          </c:tx>
          <c:invertIfNegative val="0"/>
          <c:cat>
            <c:strRef>
              <c:f>Foglio1!$A$10:$A$13</c:f>
              <c:strCache>
                <c:ptCount val="4"/>
                <c:pt idx="0">
                  <c:v>Nord</c:v>
                </c:pt>
                <c:pt idx="1">
                  <c:v>Centro</c:v>
                </c:pt>
                <c:pt idx="2">
                  <c:v>Sud</c:v>
                </c:pt>
                <c:pt idx="3">
                  <c:v>Isole</c:v>
                </c:pt>
              </c:strCache>
            </c:strRef>
          </c:cat>
          <c:val>
            <c:numRef>
              <c:f>Foglio1!$B$10:$B$13</c:f>
              <c:numCache>
                <c:formatCode>General</c:formatCode>
                <c:ptCount val="4"/>
                <c:pt idx="0">
                  <c:v>25</c:v>
                </c:pt>
                <c:pt idx="1">
                  <c:v>8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Foglio1!$C$9</c:f>
              <c:strCache>
                <c:ptCount val="1"/>
                <c:pt idx="0">
                  <c:v>Tra 50 e 100</c:v>
                </c:pt>
              </c:strCache>
            </c:strRef>
          </c:tx>
          <c:invertIfNegative val="0"/>
          <c:cat>
            <c:strRef>
              <c:f>Foglio1!$A$10:$A$13</c:f>
              <c:strCache>
                <c:ptCount val="4"/>
                <c:pt idx="0">
                  <c:v>Nord</c:v>
                </c:pt>
                <c:pt idx="1">
                  <c:v>Centro</c:v>
                </c:pt>
                <c:pt idx="2">
                  <c:v>Sud</c:v>
                </c:pt>
                <c:pt idx="3">
                  <c:v>Isole</c:v>
                </c:pt>
              </c:strCache>
            </c:strRef>
          </c:cat>
          <c:val>
            <c:numRef>
              <c:f>Foglio1!$C$10:$C$13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Foglio1!$D$9</c:f>
              <c:strCache>
                <c:ptCount val="1"/>
                <c:pt idx="0">
                  <c:v>&gt;100</c:v>
                </c:pt>
              </c:strCache>
            </c:strRef>
          </c:tx>
          <c:invertIfNegative val="0"/>
          <c:cat>
            <c:strRef>
              <c:f>Foglio1!$A$10:$A$13</c:f>
              <c:strCache>
                <c:ptCount val="4"/>
                <c:pt idx="0">
                  <c:v>Nord</c:v>
                </c:pt>
                <c:pt idx="1">
                  <c:v>Centro</c:v>
                </c:pt>
                <c:pt idx="2">
                  <c:v>Sud</c:v>
                </c:pt>
                <c:pt idx="3">
                  <c:v>Isole</c:v>
                </c:pt>
              </c:strCache>
            </c:strRef>
          </c:cat>
          <c:val>
            <c:numRef>
              <c:f>Foglio1!$D$10:$D$13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124160"/>
        <c:axId val="86430784"/>
      </c:barChart>
      <c:catAx>
        <c:axId val="164124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86430784"/>
        <c:crosses val="autoZero"/>
        <c:auto val="1"/>
        <c:lblAlgn val="ctr"/>
        <c:lblOffset val="100"/>
        <c:noMultiLvlLbl val="0"/>
      </c:catAx>
      <c:valAx>
        <c:axId val="864307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64124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</c:dLbls>
          <c:cat>
            <c:strRef>
              <c:f>'R- procedure'!$B$1:$E$1</c:f>
              <c:strCache>
                <c:ptCount val="4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</c:strCache>
            </c:strRef>
          </c:cat>
          <c:val>
            <c:numRef>
              <c:f>'R- procedure'!$B$6:$E$6</c:f>
              <c:numCache>
                <c:formatCode>General</c:formatCode>
                <c:ptCount val="4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462272"/>
        <c:axId val="445203584"/>
      </c:barChart>
      <c:catAx>
        <c:axId val="441462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45203584"/>
        <c:crosses val="autoZero"/>
        <c:auto val="1"/>
        <c:lblAlgn val="ctr"/>
        <c:lblOffset val="100"/>
        <c:noMultiLvlLbl val="0"/>
      </c:catAx>
      <c:valAx>
        <c:axId val="4452035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14622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'R- procedure'!$B$1</c:f>
              <c:strCache>
                <c:ptCount val="1"/>
                <c:pt idx="0">
                  <c:v>Casistica 2008</c:v>
                </c:pt>
              </c:strCache>
            </c:strRef>
          </c:tx>
          <c:invertIfNegative val="0"/>
          <c:cat>
            <c:strRef>
              <c:f>'R- procedure'!$A$2:$A$5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'R- procedure'!$B$2:$B$5</c:f>
              <c:numCache>
                <c:formatCode>General</c:formatCode>
                <c:ptCount val="4"/>
                <c:pt idx="0">
                  <c:v>1599</c:v>
                </c:pt>
                <c:pt idx="1">
                  <c:v>177</c:v>
                </c:pt>
                <c:pt idx="2">
                  <c:v>3403</c:v>
                </c:pt>
                <c:pt idx="3">
                  <c:v>795</c:v>
                </c:pt>
              </c:numCache>
            </c:numRef>
          </c:val>
        </c:ser>
        <c:ser>
          <c:idx val="1"/>
          <c:order val="1"/>
          <c:tx>
            <c:strRef>
              <c:f>'R- procedure'!$C$1</c:f>
              <c:strCache>
                <c:ptCount val="1"/>
                <c:pt idx="0">
                  <c:v>Casistica 2009</c:v>
                </c:pt>
              </c:strCache>
            </c:strRef>
          </c:tx>
          <c:invertIfNegative val="0"/>
          <c:cat>
            <c:strRef>
              <c:f>'R- procedure'!$A$2:$A$5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'R- procedure'!$C$2:$C$5</c:f>
              <c:numCache>
                <c:formatCode>General</c:formatCode>
                <c:ptCount val="4"/>
                <c:pt idx="0">
                  <c:v>1474</c:v>
                </c:pt>
                <c:pt idx="1">
                  <c:v>164</c:v>
                </c:pt>
                <c:pt idx="2">
                  <c:v>3541</c:v>
                </c:pt>
                <c:pt idx="3">
                  <c:v>584</c:v>
                </c:pt>
              </c:numCache>
            </c:numRef>
          </c:val>
        </c:ser>
        <c:ser>
          <c:idx val="2"/>
          <c:order val="2"/>
          <c:tx>
            <c:strRef>
              <c:f>'R- procedure'!$D$1</c:f>
              <c:strCache>
                <c:ptCount val="1"/>
                <c:pt idx="0">
                  <c:v>Casistica 2010</c:v>
                </c:pt>
              </c:strCache>
            </c:strRef>
          </c:tx>
          <c:invertIfNegative val="0"/>
          <c:cat>
            <c:strRef>
              <c:f>'R- procedure'!$A$2:$A$5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'R- procedure'!$D$2:$D$5</c:f>
              <c:numCache>
                <c:formatCode>General</c:formatCode>
                <c:ptCount val="4"/>
                <c:pt idx="0">
                  <c:v>1759</c:v>
                </c:pt>
                <c:pt idx="1">
                  <c:v>213</c:v>
                </c:pt>
                <c:pt idx="2">
                  <c:v>3849</c:v>
                </c:pt>
                <c:pt idx="3">
                  <c:v>683</c:v>
                </c:pt>
              </c:numCache>
            </c:numRef>
          </c:val>
        </c:ser>
        <c:ser>
          <c:idx val="3"/>
          <c:order val="3"/>
          <c:tx>
            <c:strRef>
              <c:f>'R- procedure'!$E$1</c:f>
              <c:strCache>
                <c:ptCount val="1"/>
                <c:pt idx="0">
                  <c:v>Casistica 2011</c:v>
                </c:pt>
              </c:strCache>
            </c:strRef>
          </c:tx>
          <c:invertIfNegative val="0"/>
          <c:cat>
            <c:strRef>
              <c:f>'R- procedure'!$A$2:$A$5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'R- procedure'!$E$2:$E$5</c:f>
              <c:numCache>
                <c:formatCode>General</c:formatCode>
                <c:ptCount val="4"/>
                <c:pt idx="0">
                  <c:v>1983</c:v>
                </c:pt>
                <c:pt idx="1">
                  <c:v>258</c:v>
                </c:pt>
                <c:pt idx="2">
                  <c:v>4093</c:v>
                </c:pt>
                <c:pt idx="3">
                  <c:v>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277184"/>
        <c:axId val="445206464"/>
      </c:barChart>
      <c:catAx>
        <c:axId val="445277184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crossAx val="445206464"/>
        <c:crosses val="autoZero"/>
        <c:auto val="1"/>
        <c:lblAlgn val="ctr"/>
        <c:lblOffset val="100"/>
        <c:noMultiLvlLbl val="0"/>
      </c:catAx>
      <c:valAx>
        <c:axId val="445206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445277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 - dettaglio interventi'!$A$2:$A$8</c:f>
              <c:strCache>
                <c:ptCount val="7"/>
                <c:pt idx="0">
                  <c:v>Bendaggio Gastrico</c:v>
                </c:pt>
                <c:pt idx="1">
                  <c:v>Bypass gastrico</c:v>
                </c:pt>
                <c:pt idx="2">
                  <c:v>Gastroplastica verticale</c:v>
                </c:pt>
                <c:pt idx="3">
                  <c:v>Diversione biliopancreatica</c:v>
                </c:pt>
                <c:pt idx="4">
                  <c:v>Duodenal switch</c:v>
                </c:pt>
                <c:pt idx="5">
                  <c:v>Sleeve gastrectomy</c:v>
                </c:pt>
                <c:pt idx="6">
                  <c:v>Bypass biliointestinale</c:v>
                </c:pt>
              </c:strCache>
            </c:strRef>
          </c:cat>
          <c:val>
            <c:numRef>
              <c:f>'R - dettaglio interventi'!$E$2:$E$8</c:f>
              <c:numCache>
                <c:formatCode>General</c:formatCode>
                <c:ptCount val="7"/>
                <c:pt idx="0">
                  <c:v>2623</c:v>
                </c:pt>
                <c:pt idx="1">
                  <c:v>1796</c:v>
                </c:pt>
                <c:pt idx="2">
                  <c:v>70</c:v>
                </c:pt>
                <c:pt idx="3">
                  <c:v>426</c:v>
                </c:pt>
                <c:pt idx="4">
                  <c:v>21</c:v>
                </c:pt>
                <c:pt idx="5">
                  <c:v>2188</c:v>
                </c:pt>
                <c:pt idx="6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371904"/>
        <c:axId val="445208192"/>
      </c:barChart>
      <c:catAx>
        <c:axId val="445371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it-IT"/>
          </a:p>
        </c:txPr>
        <c:crossAx val="445208192"/>
        <c:crosses val="autoZero"/>
        <c:auto val="1"/>
        <c:lblAlgn val="ctr"/>
        <c:lblOffset val="100"/>
        <c:noMultiLvlLbl val="0"/>
      </c:catAx>
      <c:valAx>
        <c:axId val="4452081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537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 - dettaglio interventi'!$B$1</c:f>
              <c:strCache>
                <c:ptCount val="1"/>
                <c:pt idx="0">
                  <c:v>Casistica 2008</c:v>
                </c:pt>
              </c:strCache>
            </c:strRef>
          </c:tx>
          <c:invertIfNegative val="0"/>
          <c:cat>
            <c:strRef>
              <c:f>'R - dettaglio interventi'!$A$2:$A$8</c:f>
              <c:strCache>
                <c:ptCount val="7"/>
                <c:pt idx="0">
                  <c:v>Bendaggio Gastrico</c:v>
                </c:pt>
                <c:pt idx="1">
                  <c:v>Bypass gastrico</c:v>
                </c:pt>
                <c:pt idx="2">
                  <c:v>Gastroplastica verticale</c:v>
                </c:pt>
                <c:pt idx="3">
                  <c:v>Diversione biliopancreatica</c:v>
                </c:pt>
                <c:pt idx="4">
                  <c:v>Duodenal switch</c:v>
                </c:pt>
                <c:pt idx="5">
                  <c:v>Sleeve gastrectomy</c:v>
                </c:pt>
                <c:pt idx="6">
                  <c:v>Bypass biliointestinale</c:v>
                </c:pt>
              </c:strCache>
            </c:strRef>
          </c:cat>
          <c:val>
            <c:numRef>
              <c:f>'R - dettaglio interventi'!$B$2:$B$8</c:f>
              <c:numCache>
                <c:formatCode>General</c:formatCode>
                <c:ptCount val="7"/>
                <c:pt idx="0">
                  <c:v>3185</c:v>
                </c:pt>
                <c:pt idx="1">
                  <c:v>1407</c:v>
                </c:pt>
                <c:pt idx="2">
                  <c:v>241</c:v>
                </c:pt>
                <c:pt idx="3">
                  <c:v>482</c:v>
                </c:pt>
                <c:pt idx="4">
                  <c:v>31</c:v>
                </c:pt>
                <c:pt idx="5">
                  <c:v>530</c:v>
                </c:pt>
                <c:pt idx="6">
                  <c:v>98</c:v>
                </c:pt>
              </c:numCache>
            </c:numRef>
          </c:val>
        </c:ser>
        <c:ser>
          <c:idx val="1"/>
          <c:order val="1"/>
          <c:tx>
            <c:strRef>
              <c:f>'R - dettaglio interventi'!$C$1</c:f>
              <c:strCache>
                <c:ptCount val="1"/>
                <c:pt idx="0">
                  <c:v>Casistica 2009</c:v>
                </c:pt>
              </c:strCache>
            </c:strRef>
          </c:tx>
          <c:invertIfNegative val="0"/>
          <c:cat>
            <c:strRef>
              <c:f>'R - dettaglio interventi'!$A$2:$A$8</c:f>
              <c:strCache>
                <c:ptCount val="7"/>
                <c:pt idx="0">
                  <c:v>Bendaggio Gastrico</c:v>
                </c:pt>
                <c:pt idx="1">
                  <c:v>Bypass gastrico</c:v>
                </c:pt>
                <c:pt idx="2">
                  <c:v>Gastroplastica verticale</c:v>
                </c:pt>
                <c:pt idx="3">
                  <c:v>Diversione biliopancreatica</c:v>
                </c:pt>
                <c:pt idx="4">
                  <c:v>Duodenal switch</c:v>
                </c:pt>
                <c:pt idx="5">
                  <c:v>Sleeve gastrectomy</c:v>
                </c:pt>
                <c:pt idx="6">
                  <c:v>Bypass biliointestinale</c:v>
                </c:pt>
              </c:strCache>
            </c:strRef>
          </c:cat>
          <c:val>
            <c:numRef>
              <c:f>'R - dettaglio interventi'!$C$2:$C$8</c:f>
              <c:numCache>
                <c:formatCode>General</c:formatCode>
                <c:ptCount val="7"/>
                <c:pt idx="0">
                  <c:v>2532</c:v>
                </c:pt>
                <c:pt idx="1">
                  <c:v>1466</c:v>
                </c:pt>
                <c:pt idx="2">
                  <c:v>214</c:v>
                </c:pt>
                <c:pt idx="3">
                  <c:v>421</c:v>
                </c:pt>
                <c:pt idx="4">
                  <c:v>29</c:v>
                </c:pt>
                <c:pt idx="5">
                  <c:v>1032</c:v>
                </c:pt>
                <c:pt idx="6">
                  <c:v>69</c:v>
                </c:pt>
              </c:numCache>
            </c:numRef>
          </c:val>
        </c:ser>
        <c:ser>
          <c:idx val="2"/>
          <c:order val="2"/>
          <c:tx>
            <c:strRef>
              <c:f>'R - dettaglio interventi'!$D$1</c:f>
              <c:strCache>
                <c:ptCount val="1"/>
                <c:pt idx="0">
                  <c:v>Casistica 2010</c:v>
                </c:pt>
              </c:strCache>
            </c:strRef>
          </c:tx>
          <c:invertIfNegative val="0"/>
          <c:cat>
            <c:strRef>
              <c:f>'R - dettaglio interventi'!$A$2:$A$8</c:f>
              <c:strCache>
                <c:ptCount val="7"/>
                <c:pt idx="0">
                  <c:v>Bendaggio Gastrico</c:v>
                </c:pt>
                <c:pt idx="1">
                  <c:v>Bypass gastrico</c:v>
                </c:pt>
                <c:pt idx="2">
                  <c:v>Gastroplastica verticale</c:v>
                </c:pt>
                <c:pt idx="3">
                  <c:v>Diversione biliopancreatica</c:v>
                </c:pt>
                <c:pt idx="4">
                  <c:v>Duodenal switch</c:v>
                </c:pt>
                <c:pt idx="5">
                  <c:v>Sleeve gastrectomy</c:v>
                </c:pt>
                <c:pt idx="6">
                  <c:v>Bypass biliointestinale</c:v>
                </c:pt>
              </c:strCache>
            </c:strRef>
          </c:cat>
          <c:val>
            <c:numRef>
              <c:f>'R - dettaglio interventi'!$D$2:$D$8</c:f>
              <c:numCache>
                <c:formatCode>General</c:formatCode>
                <c:ptCount val="7"/>
                <c:pt idx="0">
                  <c:v>2667</c:v>
                </c:pt>
                <c:pt idx="1">
                  <c:v>1647</c:v>
                </c:pt>
                <c:pt idx="2">
                  <c:v>96</c:v>
                </c:pt>
                <c:pt idx="3">
                  <c:v>372</c:v>
                </c:pt>
                <c:pt idx="4">
                  <c:v>65</c:v>
                </c:pt>
                <c:pt idx="5">
                  <c:v>1633</c:v>
                </c:pt>
                <c:pt idx="6">
                  <c:v>24</c:v>
                </c:pt>
              </c:numCache>
            </c:numRef>
          </c:val>
        </c:ser>
        <c:ser>
          <c:idx val="3"/>
          <c:order val="3"/>
          <c:tx>
            <c:strRef>
              <c:f>'R - dettaglio interventi'!$E$1</c:f>
              <c:strCache>
                <c:ptCount val="1"/>
                <c:pt idx="0">
                  <c:v>Casistica 2011</c:v>
                </c:pt>
              </c:strCache>
            </c:strRef>
          </c:tx>
          <c:invertIfNegative val="0"/>
          <c:cat>
            <c:strRef>
              <c:f>'R - dettaglio interventi'!$A$2:$A$8</c:f>
              <c:strCache>
                <c:ptCount val="7"/>
                <c:pt idx="0">
                  <c:v>Bendaggio Gastrico</c:v>
                </c:pt>
                <c:pt idx="1">
                  <c:v>Bypass gastrico</c:v>
                </c:pt>
                <c:pt idx="2">
                  <c:v>Gastroplastica verticale</c:v>
                </c:pt>
                <c:pt idx="3">
                  <c:v>Diversione biliopancreatica</c:v>
                </c:pt>
                <c:pt idx="4">
                  <c:v>Duodenal switch</c:v>
                </c:pt>
                <c:pt idx="5">
                  <c:v>Sleeve gastrectomy</c:v>
                </c:pt>
                <c:pt idx="6">
                  <c:v>Bypass biliointestinale</c:v>
                </c:pt>
              </c:strCache>
            </c:strRef>
          </c:cat>
          <c:val>
            <c:numRef>
              <c:f>'R - dettaglio interventi'!$E$2:$E$8</c:f>
              <c:numCache>
                <c:formatCode>General</c:formatCode>
                <c:ptCount val="7"/>
                <c:pt idx="0">
                  <c:v>2623</c:v>
                </c:pt>
                <c:pt idx="1">
                  <c:v>1796</c:v>
                </c:pt>
                <c:pt idx="2">
                  <c:v>70</c:v>
                </c:pt>
                <c:pt idx="3">
                  <c:v>426</c:v>
                </c:pt>
                <c:pt idx="4">
                  <c:v>21</c:v>
                </c:pt>
                <c:pt idx="5">
                  <c:v>2188</c:v>
                </c:pt>
                <c:pt idx="6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373952"/>
        <c:axId val="444400192"/>
      </c:barChart>
      <c:catAx>
        <c:axId val="445373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444400192"/>
        <c:crosses val="autoZero"/>
        <c:auto val="1"/>
        <c:lblAlgn val="ctr"/>
        <c:lblOffset val="100"/>
        <c:noMultiLvlLbl val="0"/>
      </c:catAx>
      <c:valAx>
        <c:axId val="4444001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4453739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950251531058617"/>
                  <c:y val="-5.82640711577719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03642825896763"/>
                  <c:y val="5.92136920384951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'R - accesso'!$A$2:$A$3</c:f>
              <c:strCache>
                <c:ptCount val="2"/>
                <c:pt idx="0">
                  <c:v>Laparoscopiche</c:v>
                </c:pt>
                <c:pt idx="1">
                  <c:v>Open</c:v>
                </c:pt>
              </c:strCache>
            </c:strRef>
          </c:cat>
          <c:val>
            <c:numRef>
              <c:f>'R - accesso'!$E$2:$E$3</c:f>
              <c:numCache>
                <c:formatCode>General</c:formatCode>
                <c:ptCount val="2"/>
                <c:pt idx="0">
                  <c:v>6678</c:v>
                </c:pt>
                <c:pt idx="1">
                  <c:v>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20 Febbraio</a:t>
            </a:r>
            <a:r>
              <a:rPr lang="it-IT" sz="1050" baseline="0" dirty="0" smtClean="0"/>
              <a:t> </a:t>
            </a:r>
            <a:r>
              <a:rPr lang="it-IT" sz="1050" dirty="0" smtClean="0"/>
              <a:t>2012                                                                                                 Elaborazione dati</a:t>
            </a:r>
            <a:endParaRPr lang="it-IT" sz="1050" dirty="0"/>
          </a:p>
        </p:txBody>
      </p:sp>
      <p:pic>
        <p:nvPicPr>
          <p:cNvPr id="1026" name="Picture 2" descr="C:\Users\Eliana\Desktop\softitalia_sync\Softitalia\Grafica\Graphic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317" y="6525344"/>
            <a:ext cx="921296" cy="26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20/02/2012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6480048" cy="2301240"/>
          </a:xfrm>
        </p:spPr>
        <p:txBody>
          <a:bodyPr/>
          <a:lstStyle/>
          <a:p>
            <a:pPr algn="l"/>
            <a:r>
              <a:rPr lang="it-IT" dirty="0" smtClean="0"/>
              <a:t>Indagine conoscitiva</a:t>
            </a:r>
            <a:br>
              <a:rPr lang="it-IT" dirty="0" smtClean="0"/>
            </a:br>
            <a:r>
              <a:rPr lang="it-IT" dirty="0" smtClean="0"/>
              <a:t>anno 2011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2564904"/>
            <a:ext cx="6480048" cy="459918"/>
          </a:xfrm>
        </p:spPr>
        <p:txBody>
          <a:bodyPr/>
          <a:lstStyle/>
          <a:p>
            <a:pPr algn="l"/>
            <a:r>
              <a:rPr lang="it-IT" i="1" dirty="0" smtClean="0"/>
              <a:t>Dati Ufficiali Società Italiana di Chirurgia </a:t>
            </a:r>
            <a:endParaRPr lang="it-IT" i="1" dirty="0"/>
          </a:p>
        </p:txBody>
      </p:sp>
      <p:pic>
        <p:nvPicPr>
          <p:cNvPr id="1027" name="Picture 3" descr="C:\Users\Eliana\Desktop\LOGO_SICOB_COLOR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5629" y="1848002"/>
            <a:ext cx="5948371" cy="5009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3660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2011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445865"/>
              </p:ext>
            </p:extLst>
          </p:nvPr>
        </p:nvGraphicFramePr>
        <p:xfrm>
          <a:off x="161764" y="3933056"/>
          <a:ext cx="8712968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786191"/>
              </p:ext>
            </p:extLst>
          </p:nvPr>
        </p:nvGraphicFramePr>
        <p:xfrm>
          <a:off x="124827" y="332656"/>
          <a:ext cx="8767653" cy="3281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3660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98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2011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52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23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18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5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40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3660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unità operative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951191"/>
              </p:ext>
            </p:extLst>
          </p:nvPr>
        </p:nvGraphicFramePr>
        <p:xfrm>
          <a:off x="317070" y="616254"/>
          <a:ext cx="8640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654126"/>
              </p:ext>
            </p:extLst>
          </p:nvPr>
        </p:nvGraphicFramePr>
        <p:xfrm>
          <a:off x="467544" y="3531981"/>
          <a:ext cx="8280920" cy="2921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20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2011 </a:t>
            </a:r>
            <a:br>
              <a:rPr lang="it-IT" sz="2400" dirty="0" smtClean="0"/>
            </a:br>
            <a:r>
              <a:rPr lang="it-IT" sz="1600" dirty="0" smtClean="0"/>
              <a:t>(dati aggiornati al 20 febbraio 2012)</a:t>
            </a:r>
            <a:endParaRPr lang="it-IT" sz="24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945578"/>
              </p:ext>
            </p:extLst>
          </p:nvPr>
        </p:nvGraphicFramePr>
        <p:xfrm>
          <a:off x="323528" y="2057400"/>
          <a:ext cx="84969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3660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Trend delle procedure eseguite dal 2008 al </a:t>
            </a:r>
            <a:r>
              <a:rPr lang="it-IT" sz="2400" dirty="0" smtClean="0"/>
              <a:t>2011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Dettaglio </a:t>
            </a:r>
            <a:r>
              <a:rPr lang="it-IT" sz="2400" dirty="0" err="1" smtClean="0"/>
              <a:t>geolocalizzazione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1600" dirty="0"/>
              <a:t>(dati aggiornati al 20 febbraio 2012)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230278"/>
              </p:ext>
            </p:extLst>
          </p:nvPr>
        </p:nvGraphicFramePr>
        <p:xfrm>
          <a:off x="269776" y="1196752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76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2011 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7.214</a:t>
            </a:r>
            <a:r>
              <a:rPr lang="it-IT" sz="2400" dirty="0" smtClean="0"/>
              <a:t> interventi</a:t>
            </a:r>
            <a:br>
              <a:rPr lang="it-IT" sz="2400" dirty="0" smtClean="0"/>
            </a:br>
            <a:r>
              <a:rPr lang="it-IT" sz="1600" dirty="0" smtClean="0"/>
              <a:t>(dati aggiornati al 20 febbraio 2012)</a:t>
            </a:r>
            <a:endParaRPr lang="it-IT" sz="24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881640"/>
              </p:ext>
            </p:extLst>
          </p:nvPr>
        </p:nvGraphicFramePr>
        <p:xfrm>
          <a:off x="179512" y="1340768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60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3660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2008 al </a:t>
            </a:r>
            <a:r>
              <a:rPr lang="it-IT" sz="2400" dirty="0" smtClean="0"/>
              <a:t>2011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1600" dirty="0" smtClean="0"/>
              <a:t>(</a:t>
            </a:r>
            <a:r>
              <a:rPr lang="it-IT" sz="1600" dirty="0"/>
              <a:t>dati aggiornati al 20 febbraio 2012)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217915"/>
              </p:ext>
            </p:extLst>
          </p:nvPr>
        </p:nvGraphicFramePr>
        <p:xfrm>
          <a:off x="179512" y="1052736"/>
          <a:ext cx="8856984" cy="528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67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855886" y="629004"/>
            <a:ext cx="74676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2011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418746"/>
              </p:ext>
            </p:extLst>
          </p:nvPr>
        </p:nvGraphicFramePr>
        <p:xfrm>
          <a:off x="1115616" y="1844824"/>
          <a:ext cx="69127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56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</TotalTime>
  <Words>101</Words>
  <Application>Microsoft Office PowerPoint</Application>
  <PresentationFormat>Presentazione su schermo (4:3)</PresentationFormat>
  <Paragraphs>24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Tecnologia</vt:lpstr>
      <vt:lpstr>Indagine conoscitiva anno 2011</vt:lpstr>
      <vt:lpstr>Presentazione standard di PowerPoint</vt:lpstr>
      <vt:lpstr>Presentazione standard di PowerPoint</vt:lpstr>
      <vt:lpstr>Presentazione standard di PowerPoint</vt:lpstr>
      <vt:lpstr>Trend delle procedure eseguite dal 2008 al 2011  (dati aggiornati al 20 febbraio 2012)</vt:lpstr>
      <vt:lpstr>Presentazione standard di PowerPoint</vt:lpstr>
      <vt:lpstr>Tipologia delle procedure eseguite nel 2011  Totale 7.214 interventi (dati aggiornati al 20 febbraio 2012)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41</cp:revision>
  <dcterms:created xsi:type="dcterms:W3CDTF">2010-04-22T08:06:16Z</dcterms:created>
  <dcterms:modified xsi:type="dcterms:W3CDTF">2012-02-20T16:33:36Z</dcterms:modified>
</cp:coreProperties>
</file>