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76" r:id="rId3"/>
    <p:sldId id="277" r:id="rId4"/>
    <p:sldId id="289" r:id="rId5"/>
    <p:sldId id="288" r:id="rId6"/>
    <p:sldId id="278" r:id="rId7"/>
    <p:sldId id="279" r:id="rId8"/>
    <p:sldId id="281" r:id="rId9"/>
    <p:sldId id="290" r:id="rId10"/>
    <p:sldId id="284" r:id="rId11"/>
    <p:sldId id="28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0219" autoAdjust="0"/>
  </p:normalViewPr>
  <p:slideViewPr>
    <p:cSldViewPr>
      <p:cViewPr varScale="1">
        <p:scale>
          <a:sx n="100" d="100"/>
          <a:sy n="100" d="100"/>
        </p:scale>
        <p:origin x="23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  <c:pt idx="11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37062447810458338"/>
                  <c:y val="-3.5556890859556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22091961780232314"/>
                  <c:y val="3.28529002581778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814075093806781"/>
                  <c:y val="1.9818900719157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6471131343829179"/>
                  <c:y val="0.203762807449255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-0.36776155695962098"/>
                  <c:y val="-9.2133316032878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Foglio1!$A$1:$J$1</c:f>
              <c:strCache>
                <c:ptCount val="10"/>
                <c:pt idx="0">
                  <c:v>Bendaggio Gastrico</c:v>
                </c:pt>
                <c:pt idx="1">
                  <c:v>Bypass gastrico</c:v>
                </c:pt>
                <c:pt idx="2">
                  <c:v>Diversione Sec. Scopinaro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procedure</c:v>
                </c:pt>
                <c:pt idx="9">
                  <c:v>Procedure endoscopiche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1065</c:v>
                </c:pt>
                <c:pt idx="1">
                  <c:v>2205</c:v>
                </c:pt>
                <c:pt idx="2">
                  <c:v>13</c:v>
                </c:pt>
                <c:pt idx="3">
                  <c:v>30</c:v>
                </c:pt>
                <c:pt idx="4">
                  <c:v>10291</c:v>
                </c:pt>
                <c:pt idx="5">
                  <c:v>61</c:v>
                </c:pt>
                <c:pt idx="6">
                  <c:v>1790</c:v>
                </c:pt>
                <c:pt idx="7">
                  <c:v>19</c:v>
                </c:pt>
                <c:pt idx="8">
                  <c:v>213</c:v>
                </c:pt>
                <c:pt idx="9">
                  <c:v>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  <c:pt idx="7">
                  <c:v>2406</c:v>
                </c:pt>
                <c:pt idx="8">
                  <c:v>2293</c:v>
                </c:pt>
                <c:pt idx="9">
                  <c:v>1988</c:v>
                </c:pt>
                <c:pt idx="10">
                  <c:v>1351</c:v>
                </c:pt>
                <c:pt idx="11">
                  <c:v>1065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  <c:pt idx="7">
                  <c:v>1912</c:v>
                </c:pt>
                <c:pt idx="8">
                  <c:v>2104</c:v>
                </c:pt>
                <c:pt idx="9">
                  <c:v>2361</c:v>
                </c:pt>
                <c:pt idx="10">
                  <c:v>2581</c:v>
                </c:pt>
                <c:pt idx="11">
                  <c:v>2205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  <c:pt idx="7">
                  <c:v>143</c:v>
                </c:pt>
                <c:pt idx="8">
                  <c:v>101</c:v>
                </c:pt>
                <c:pt idx="9">
                  <c:v>41</c:v>
                </c:pt>
                <c:pt idx="10">
                  <c:v>45</c:v>
                </c:pt>
                <c:pt idx="1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  <c:pt idx="7">
                  <c:v>5594</c:v>
                </c:pt>
                <c:pt idx="8">
                  <c:v>7976</c:v>
                </c:pt>
                <c:pt idx="9">
                  <c:v>9046</c:v>
                </c:pt>
                <c:pt idx="10">
                  <c:v>9850</c:v>
                </c:pt>
                <c:pt idx="11">
                  <c:v>10291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  <c:pt idx="7">
                  <c:v>180</c:v>
                </c:pt>
                <c:pt idx="8">
                  <c:v>82</c:v>
                </c:pt>
                <c:pt idx="9">
                  <c:v>34</c:v>
                </c:pt>
                <c:pt idx="10">
                  <c:v>93</c:v>
                </c:pt>
                <c:pt idx="11" formatCode="_-* #,##0\ _€_-;\-* #,##0\ _€_-;_-* &quot;-&quot;??\ _€_-;_-@_-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  <c:pt idx="7">
                  <c:v>870</c:v>
                </c:pt>
                <c:pt idx="8">
                  <c:v>1239</c:v>
                </c:pt>
                <c:pt idx="9">
                  <c:v>1715</c:v>
                </c:pt>
                <c:pt idx="10">
                  <c:v>2266</c:v>
                </c:pt>
                <c:pt idx="11">
                  <c:v>1790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</c:strCache>
            </c:strRef>
          </c:cat>
          <c:val>
            <c:numRef>
              <c:f>Foglio1!$H$2:$H$13</c:f>
              <c:numCache>
                <c:formatCode>General</c:formatCode>
                <c:ptCount val="12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  <c:pt idx="7">
                  <c:v>378</c:v>
                </c:pt>
                <c:pt idx="8">
                  <c:v>586</c:v>
                </c:pt>
                <c:pt idx="9">
                  <c:v>2335</c:v>
                </c:pt>
                <c:pt idx="10">
                  <c:v>2040</c:v>
                </c:pt>
                <c:pt idx="11" formatCode="_-* #,##0\ _€_-;\-* #,##0\ _€_-;_-* &quot;-&quot;??\ _€_-;_-@_-">
                  <c:v>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</c:strCache>
            </c:strRef>
          </c:cat>
          <c:val>
            <c:numRef>
              <c:f>Foglio1!$B$2:$B$13</c:f>
              <c:numCache>
                <c:formatCode>0%</c:formatCode>
                <c:ptCount val="12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1</c:v>
                </c:pt>
                <c:pt idx="9">
                  <c:v>0.77</c:v>
                </c:pt>
                <c:pt idx="10">
                  <c:v>0.68</c:v>
                </c:pt>
                <c:pt idx="1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EB-4894-9306-A900130DC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FEB-4894-9306-A900130DC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B-4894-9306-A900130DC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B-4894-9306-A900130DC81B}"/>
              </c:ext>
            </c:extLst>
          </c:dPt>
          <c:dLbls>
            <c:dLbl>
              <c:idx val="0"/>
              <c:layout>
                <c:manualLayout>
                  <c:x val="7.098765432098765E-2"/>
                  <c:y val="-3.18444555543211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FEB-4894-9306-A900130DC81B}"/>
                </c:ext>
              </c:extLst>
            </c:dLbl>
            <c:dLbl>
              <c:idx val="1"/>
              <c:layout>
                <c:manualLayout>
                  <c:x val="5.5555555555555552E-2"/>
                  <c:y val="4.89914700835705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FEB-4894-9306-A900130DC81B}"/>
                </c:ext>
              </c:extLst>
            </c:dLbl>
            <c:dLbl>
              <c:idx val="2"/>
              <c:layout>
                <c:manualLayout>
                  <c:x val="-0.26543209876543211"/>
                  <c:y val="-4.8991470083570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FEB-4894-9306-A900130DC81B}"/>
                </c:ext>
              </c:extLst>
            </c:dLbl>
            <c:dLbl>
              <c:idx val="3"/>
              <c:layout>
                <c:manualLayout>
                  <c:x val="-5.4012345679012377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EB-4894-9306-A900130DC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3296</c:v>
                </c:pt>
                <c:pt idx="1">
                  <c:v>839</c:v>
                </c:pt>
                <c:pt idx="2">
                  <c:v>9973</c:v>
                </c:pt>
                <c:pt idx="3">
                  <c:v>2772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B-4894-9306-A900130DC8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359</c:v>
                </c:pt>
                <c:pt idx="1">
                  <c:v>110</c:v>
                </c:pt>
                <c:pt idx="2">
                  <c:v>70</c:v>
                </c:pt>
                <c:pt idx="3">
                  <c:v>2071</c:v>
                </c:pt>
                <c:pt idx="4">
                  <c:v>1045</c:v>
                </c:pt>
                <c:pt idx="5">
                  <c:v>165</c:v>
                </c:pt>
                <c:pt idx="6">
                  <c:v>1805</c:v>
                </c:pt>
                <c:pt idx="7">
                  <c:v>136</c:v>
                </c:pt>
                <c:pt idx="8">
                  <c:v>7612</c:v>
                </c:pt>
                <c:pt idx="9">
                  <c:v>56</c:v>
                </c:pt>
                <c:pt idx="10">
                  <c:v>0</c:v>
                </c:pt>
                <c:pt idx="11">
                  <c:v>0</c:v>
                </c:pt>
                <c:pt idx="12">
                  <c:v>521</c:v>
                </c:pt>
                <c:pt idx="13">
                  <c:v>202</c:v>
                </c:pt>
                <c:pt idx="14">
                  <c:v>637</c:v>
                </c:pt>
                <c:pt idx="15">
                  <c:v>862</c:v>
                </c:pt>
                <c:pt idx="16">
                  <c:v>44</c:v>
                </c:pt>
                <c:pt idx="17">
                  <c:v>214</c:v>
                </c:pt>
                <c:pt idx="18">
                  <c:v>29</c:v>
                </c:pt>
                <c:pt idx="19">
                  <c:v>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C30A0D1B-92E6-4020-A023-FB612B38F23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A87F56C-424F-4B5D-BDEE-64D5F38877F8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897-4802-8C36-CCD89B88D1F5}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A279F3D2-0D42-41E8-AD46-FF4408CA2A5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06D8B5F7-628C-4543-8E3E-DCFFA66ECEE6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897-4802-8C36-CCD89B88D1F5}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532035B1-824A-4674-A1EC-6A7F92EF8FE1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F6F2DF5-07F7-43A7-AD55-4F836816CA1D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897-4802-8C36-CCD89B88D1F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30</c:v>
                </c:pt>
                <c:pt idx="1">
                  <c:v>27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97-4802-8C36-CCD89B88D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C30A0D1B-92E6-4020-A023-FB612B38F23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A87F56C-424F-4B5D-BDEE-64D5F38877F8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611-4BF0-80E5-0C81BED2BF17}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A279F3D2-0D42-41E8-AD46-FF4408CA2A5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06D8B5F7-628C-4543-8E3E-DCFFA66ECEE6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1-4BF0-80E5-0C81BED2BF17}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532035B1-824A-4674-A1EC-6A7F92EF8FE1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F6F2DF5-07F7-43A7-AD55-4F836816CA1D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1-4BF0-80E5-0C81BED2BF1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77</c:v>
                </c:pt>
                <c:pt idx="1">
                  <c:v>20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11-4BF0-80E5-0C81BED2B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  <c:pt idx="11">
                  <c:v>Casi 2019</c:v>
                </c:pt>
              </c:strCache>
            </c:strRef>
          </c:cat>
          <c:val>
            <c:numRef>
              <c:f>Foglio1!$B$2:$B$13</c:f>
              <c:numCache>
                <c:formatCode>_-* #,##0_-;\-* #,##0_-;_-* "-"??_-;_-@_-</c:formatCode>
                <c:ptCount val="12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  <c:pt idx="11">
                  <c:v>16880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Foglio1!$A$1:$J$1</c:f>
              <c:strCache>
                <c:ptCount val="10"/>
                <c:pt idx="0">
                  <c:v>Bendaggio Gastrico</c:v>
                </c:pt>
                <c:pt idx="1">
                  <c:v>Bypass gastrico</c:v>
                </c:pt>
                <c:pt idx="2">
                  <c:v>Diversione Sec. Scopinaro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procedure</c:v>
                </c:pt>
                <c:pt idx="9">
                  <c:v>Procedure endoscopiche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1065</c:v>
                </c:pt>
                <c:pt idx="1">
                  <c:v>2205</c:v>
                </c:pt>
                <c:pt idx="2">
                  <c:v>13</c:v>
                </c:pt>
                <c:pt idx="3">
                  <c:v>30</c:v>
                </c:pt>
                <c:pt idx="4">
                  <c:v>10291</c:v>
                </c:pt>
                <c:pt idx="5">
                  <c:v>61</c:v>
                </c:pt>
                <c:pt idx="6">
                  <c:v>1790</c:v>
                </c:pt>
                <c:pt idx="7">
                  <c:v>19</c:v>
                </c:pt>
                <c:pt idx="8">
                  <c:v>213</c:v>
                </c:pt>
                <c:pt idx="9">
                  <c:v>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6-47E9-A0D2-F3131B109D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6-47E9-A0D2-F3131B109D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6-47E9-A0D2-F3131B109D1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6-47E9-A0D2-F3131B109D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6-47E9-A0D2-F3131B109D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6-47E9-A0D2-F3131B109D1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76-47E9-A0D2-F3131B109D1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76-47E9-A0D2-F3131B109D11}"/>
              </c:ext>
            </c:extLst>
          </c:dPt>
          <c:cat>
            <c:strRef>
              <c:f>Foglio1!$A$1:$H$1</c:f>
              <c:strCache>
                <c:ptCount val="8"/>
                <c:pt idx="0">
                  <c:v>BIB</c:v>
                </c:pt>
                <c:pt idx="1">
                  <c:v>Pose</c:v>
                </c:pt>
                <c:pt idx="2">
                  <c:v>Stoma</c:v>
                </c:pt>
                <c:pt idx="3">
                  <c:v>Apollo ESG</c:v>
                </c:pt>
                <c:pt idx="4">
                  <c:v>Apollo Tore</c:v>
                </c:pt>
                <c:pt idx="5">
                  <c:v>Apollo revisione</c:v>
                </c:pt>
                <c:pt idx="6">
                  <c:v>EndoBar</c:v>
                </c:pt>
                <c:pt idx="7">
                  <c:v>Altre endoscopiche</c:v>
                </c:pt>
              </c:strCache>
            </c:strRef>
          </c:cat>
          <c:val>
            <c:numRef>
              <c:f>Foglio1!$A$2:$H$2</c:f>
              <c:numCache>
                <c:formatCode>General</c:formatCode>
                <c:ptCount val="8"/>
                <c:pt idx="0">
                  <c:v>968</c:v>
                </c:pt>
                <c:pt idx="1">
                  <c:v>14</c:v>
                </c:pt>
                <c:pt idx="2">
                  <c:v>0</c:v>
                </c:pt>
                <c:pt idx="3">
                  <c:v>148</c:v>
                </c:pt>
                <c:pt idx="4">
                  <c:v>40</c:v>
                </c:pt>
                <c:pt idx="5">
                  <c:v>12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1 aprile </a:t>
            </a:r>
            <a:r>
              <a:rPr lang="it-IT" sz="1050" baseline="0" dirty="0" smtClean="0"/>
              <a:t>2020</a:t>
            </a:r>
          </a:p>
          <a:p>
            <a:pPr algn="l"/>
            <a:endParaRPr lang="it-IT" sz="1050" dirty="0" smtClean="0"/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2019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D. Foschi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Dati </a:t>
            </a:r>
            <a:r>
              <a:rPr lang="it-IT" i="1" dirty="0" smtClean="0"/>
              <a:t>Società </a:t>
            </a:r>
            <a:r>
              <a:rPr lang="it-IT" i="1" dirty="0" smtClean="0"/>
              <a:t>Italiana di Chirurgia </a:t>
            </a:r>
            <a:endParaRPr lang="it-IT" i="1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 smtClean="0"/>
              <a:t>Dati aggiornati al 1 aprile 2020</a:t>
            </a: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2019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b="1" dirty="0"/>
              <a:t> </a:t>
            </a:r>
            <a:r>
              <a:rPr lang="it-IT" b="1" dirty="0" smtClean="0"/>
              <a:t>16.880 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161230329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</a:t>
            </a:r>
            <a:r>
              <a:rPr lang="it-IT" sz="2400" dirty="0" smtClean="0"/>
              <a:t>2008 </a:t>
            </a:r>
            <a:r>
              <a:rPr lang="it-IT" sz="2400" dirty="0"/>
              <a:t>al </a:t>
            </a:r>
            <a:r>
              <a:rPr lang="it-IT" sz="2400" dirty="0" smtClean="0"/>
              <a:t>2019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222923232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2019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929207697"/>
              </p:ext>
            </p:extLst>
          </p:nvPr>
        </p:nvGraphicFramePr>
        <p:xfrm>
          <a:off x="527296" y="76470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579284079"/>
              </p:ext>
            </p:extLst>
          </p:nvPr>
        </p:nvGraphicFramePr>
        <p:xfrm>
          <a:off x="323528" y="3717032"/>
          <a:ext cx="857537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185512" y="3569751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133 centri su 152 hanno risposto all’indagine conoscitiva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152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2019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70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35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35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12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16.880 </a:t>
            </a:r>
            <a:r>
              <a:rPr lang="it-IT" sz="2400" dirty="0">
                <a:solidFill>
                  <a:schemeClr val="bg1"/>
                </a:solidFill>
              </a:rPr>
              <a:t>Interventi effettuati </a:t>
            </a:r>
            <a:r>
              <a:rPr lang="it-IT" sz="2400" dirty="0" smtClean="0">
                <a:solidFill>
                  <a:schemeClr val="bg1"/>
                </a:solidFill>
              </a:rPr>
              <a:t>in Italia</a:t>
            </a:r>
            <a:endParaRPr lang="it-IT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866811460"/>
              </p:ext>
            </p:extLst>
          </p:nvPr>
        </p:nvGraphicFramePr>
        <p:xfrm>
          <a:off x="518752" y="90872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89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Interventi effettuati per regione</a:t>
            </a:r>
            <a:endParaRPr lang="it-IT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560028568"/>
              </p:ext>
            </p:extLst>
          </p:nvPr>
        </p:nvGraphicFramePr>
        <p:xfrm>
          <a:off x="107504" y="404664"/>
          <a:ext cx="89185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</a:t>
            </a:r>
            <a:r>
              <a:rPr lang="it-IT" sz="2400" dirty="0" smtClean="0">
                <a:latin typeface="+mj-lt"/>
                <a:ea typeface="+mj-ea"/>
                <a:cs typeface="+mj-cs"/>
              </a:rPr>
              <a:t>102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unità operative nel 2018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836577978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olo 1"/>
          <p:cNvSpPr txBox="1">
            <a:spLocks/>
          </p:cNvSpPr>
          <p:nvPr/>
        </p:nvSpPr>
        <p:spPr>
          <a:xfrm>
            <a:off x="38769" y="3582811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152 unità operative nel 2019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1156969895"/>
              </p:ext>
            </p:extLst>
          </p:nvPr>
        </p:nvGraphicFramePr>
        <p:xfrm>
          <a:off x="541809" y="4165405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2019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4020500454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2019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b="1" dirty="0" smtClean="0"/>
              <a:t>16.880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764742523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endoscopiche eseguite nel 2019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b="1" dirty="0" smtClean="0"/>
              <a:t>1.193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691715200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1637</TotalTime>
  <Words>210</Words>
  <Application>Microsoft Office PowerPoint</Application>
  <PresentationFormat>Presentazione su schermo (4:3)</PresentationFormat>
  <Paragraphs>42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 16.880 Interventi effettuati in Italia</vt:lpstr>
      <vt:lpstr>Interventi effettuati per regione</vt:lpstr>
      <vt:lpstr>Presentazione standard di PowerPoint</vt:lpstr>
      <vt:lpstr>Trend delle procedure eseguite dal 2008 al 2019</vt:lpstr>
      <vt:lpstr>Tipologia delle procedure eseguite nel 2019 Totale 16.880  interventi</vt:lpstr>
      <vt:lpstr>Tipologia delle procedure endoscopiche eseguite nel 2019 Totale 1.193  interventi</vt:lpstr>
      <vt:lpstr>Tipologia delle procedure eseguite nel 2019 Totale  16.880  interventi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182</cp:revision>
  <dcterms:created xsi:type="dcterms:W3CDTF">2010-04-22T08:06:16Z</dcterms:created>
  <dcterms:modified xsi:type="dcterms:W3CDTF">2020-09-23T10:18:37Z</dcterms:modified>
</cp:coreProperties>
</file>